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209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E009E-1DD7-4363-BBCF-C7F86099FCE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EF7602-57BB-4724-A44B-09707CACF8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E009E-1DD7-4363-BBCF-C7F86099FCE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7602-57BB-4724-A44B-09707CACF8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E009E-1DD7-4363-BBCF-C7F86099FCE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7602-57BB-4724-A44B-09707CACF8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BDE009E-1DD7-4363-BBCF-C7F86099FCE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1EF7602-57BB-4724-A44B-09707CACF8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E009E-1DD7-4363-BBCF-C7F86099FCE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7602-57BB-4724-A44B-09707CACF8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E009E-1DD7-4363-BBCF-C7F86099FCE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7602-57BB-4724-A44B-09707CACF8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7602-57BB-4724-A44B-09707CACF8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E009E-1DD7-4363-BBCF-C7F86099FCE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E009E-1DD7-4363-BBCF-C7F86099FCE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7602-57BB-4724-A44B-09707CACF8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E009E-1DD7-4363-BBCF-C7F86099FCE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7602-57BB-4724-A44B-09707CACF8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BDE009E-1DD7-4363-BBCF-C7F86099FCE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1EF7602-57BB-4724-A44B-09707CACF8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E009E-1DD7-4363-BBCF-C7F86099FCE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EF7602-57BB-4724-A44B-09707CACF8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BDE009E-1DD7-4363-BBCF-C7F86099FCE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1EF7602-57BB-4724-A44B-09707CACF8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otels.susanin.ru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otels.susanin.ru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otels.susanin.ru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otels.susanin.ru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otels.susanin.ru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otels.susanin.ru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otels.susanin.ru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475252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B050"/>
                </a:solidFill>
                <a:latin typeface="Tahoma" pitchFamily="34" charset="0"/>
              </a:rPr>
              <a:t>Ваши возможности </a:t>
            </a:r>
            <a:r>
              <a:rPr lang="ru-RU" b="1" dirty="0" smtClean="0">
                <a:solidFill>
                  <a:srgbClr val="00B050"/>
                </a:solidFill>
                <a:latin typeface="Tahoma" pitchFamily="34" charset="0"/>
              </a:rPr>
              <a:t>в </a:t>
            </a:r>
            <a:r>
              <a:rPr lang="en-US" b="1" dirty="0" smtClean="0">
                <a:solidFill>
                  <a:srgbClr val="00B050"/>
                </a:solidFill>
                <a:latin typeface="Tahoma" pitchFamily="34" charset="0"/>
                <a:hlinkClick r:id="rId2"/>
              </a:rPr>
              <a:t>www.HOTELS.SUSANIN</a:t>
            </a:r>
            <a:r>
              <a:rPr lang="ru-RU" b="1" dirty="0" smtClean="0">
                <a:solidFill>
                  <a:srgbClr val="00B050"/>
                </a:solidFill>
                <a:latin typeface="Tahoma" pitchFamily="34" charset="0"/>
                <a:hlinkClick r:id="rId2"/>
              </a:rPr>
              <a:t>.</a:t>
            </a:r>
            <a:r>
              <a:rPr lang="en-US" b="1" dirty="0" err="1">
                <a:solidFill>
                  <a:srgbClr val="00B050"/>
                </a:solidFill>
                <a:latin typeface="Tahoma" pitchFamily="34" charset="0"/>
                <a:hlinkClick r:id="rId2"/>
              </a:rPr>
              <a:t>ru</a:t>
            </a:r>
            <a:r>
              <a:rPr lang="ru-RU" b="1" dirty="0">
                <a:solidFill>
                  <a:srgbClr val="00B050"/>
                </a:solidFill>
                <a:latin typeface="Tahoma" pitchFamily="34" charset="0"/>
              </a:rPr>
              <a:t/>
            </a:r>
            <a:br>
              <a:rPr lang="ru-RU" b="1" dirty="0">
                <a:solidFill>
                  <a:srgbClr val="00B050"/>
                </a:solidFill>
                <a:latin typeface="Tahoma" pitchFamily="34" charset="0"/>
              </a:rPr>
            </a:br>
            <a:r>
              <a:rPr lang="ru-RU" b="1" dirty="0" smtClean="0">
                <a:solidFill>
                  <a:srgbClr val="00B050"/>
                </a:solidFill>
                <a:latin typeface="Tahoma" pitchFamily="34" charset="0"/>
              </a:rPr>
              <a:t>Инструмент </a:t>
            </a:r>
            <a:r>
              <a:rPr lang="ru-RU" b="1" dirty="0">
                <a:solidFill>
                  <a:srgbClr val="00B050"/>
                </a:solidFill>
                <a:latin typeface="Tahoma" pitchFamily="34" charset="0"/>
              </a:rPr>
              <a:t>для турагентств, с которым Ваш бизнес становится эффективным.</a:t>
            </a:r>
            <a:r>
              <a:rPr lang="ru-RU" dirty="0">
                <a:latin typeface="Tahoma" pitchFamily="34" charset="0"/>
              </a:rPr>
              <a:t/>
            </a:r>
            <a:br>
              <a:rPr lang="ru-RU" dirty="0">
                <a:latin typeface="Tahoma" pitchFamily="34" charset="0"/>
              </a:rPr>
            </a:br>
            <a:endParaRPr lang="ru-RU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385392"/>
            <a:ext cx="7772400" cy="5472608"/>
          </a:xfrm>
        </p:spPr>
        <p:txBody>
          <a:bodyPr>
            <a:normAutofit fontScale="90000"/>
          </a:bodyPr>
          <a:lstStyle/>
          <a:p>
            <a:r>
              <a:rPr lang="en-US" sz="3000" b="1" dirty="0" smtClean="0">
                <a:solidFill>
                  <a:srgbClr val="00B050"/>
                </a:solidFill>
                <a:latin typeface="Tahoma" pitchFamily="34" charset="0"/>
                <a:hlinkClick r:id="rId2"/>
              </a:rPr>
              <a:t>www.HOTELS.SUSANIN</a:t>
            </a:r>
            <a:r>
              <a:rPr lang="ru-RU" sz="3000" b="1" dirty="0" smtClean="0">
                <a:solidFill>
                  <a:srgbClr val="00B050"/>
                </a:solidFill>
                <a:latin typeface="Tahoma" pitchFamily="34" charset="0"/>
                <a:hlinkClick r:id="rId2"/>
              </a:rPr>
              <a:t>.</a:t>
            </a:r>
            <a:r>
              <a:rPr lang="en-US" sz="3000" b="1" dirty="0" err="1" smtClean="0">
                <a:solidFill>
                  <a:srgbClr val="00B050"/>
                </a:solidFill>
                <a:latin typeface="Tahoma" pitchFamily="34" charset="0"/>
                <a:hlinkClick r:id="rId2"/>
              </a:rPr>
              <a:t>ru</a:t>
            </a:r>
            <a:r>
              <a:rPr lang="en-US" sz="3000" b="1" dirty="0" smtClean="0">
                <a:solidFill>
                  <a:srgbClr val="00B050"/>
                </a:solidFill>
                <a:latin typeface="Tahoma" pitchFamily="34" charset="0"/>
              </a:rPr>
              <a:t> </a:t>
            </a:r>
            <a:r>
              <a:rPr lang="ru-RU" sz="3000" b="1" dirty="0" smtClean="0">
                <a:solidFill>
                  <a:srgbClr val="00B050"/>
                </a:solidFill>
                <a:latin typeface="Tahoma" pitchFamily="34" charset="0"/>
              </a:rPr>
              <a:t> </a:t>
            </a:r>
            <a:r>
              <a:rPr lang="en-US" sz="3000" b="1" dirty="0" smtClean="0">
                <a:solidFill>
                  <a:srgbClr val="00B050"/>
                </a:solidFill>
                <a:latin typeface="Tahoma" pitchFamily="34" charset="0"/>
              </a:rPr>
              <a:t> </a:t>
            </a:r>
            <a:br>
              <a:rPr lang="en-US" sz="3000" b="1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ru-RU" sz="3000" b="1" dirty="0" smtClean="0">
                <a:solidFill>
                  <a:srgbClr val="00B050"/>
                </a:solidFill>
                <a:latin typeface="Tahoma" pitchFamily="34" charset="0"/>
              </a:rPr>
              <a:t>Открывает </a:t>
            </a:r>
            <a:r>
              <a:rPr lang="en-US" sz="3000" b="1" dirty="0" smtClean="0">
                <a:solidFill>
                  <a:srgbClr val="00B050"/>
                </a:solidFill>
                <a:latin typeface="Tahoma" pitchFamily="34" charset="0"/>
              </a:rPr>
              <a:t> </a:t>
            </a:r>
            <a:r>
              <a:rPr lang="ru-RU" sz="3000" b="1" dirty="0" smtClean="0">
                <a:solidFill>
                  <a:srgbClr val="00B050"/>
                </a:solidFill>
                <a:latin typeface="Tahoma" pitchFamily="34" charset="0"/>
              </a:rPr>
              <a:t>Вам бесплатный круглосуточный доступ более  чем к 420 000 отелей по всему миру.</a:t>
            </a:r>
            <a:r>
              <a:rPr lang="ru-RU" sz="2200" b="1" dirty="0" smtClean="0">
                <a:solidFill>
                  <a:srgbClr val="00B050"/>
                </a:solidFill>
                <a:latin typeface="Tahoma" pitchFamily="34" charset="0"/>
              </a:rPr>
              <a:t/>
            </a:r>
            <a:br>
              <a:rPr lang="ru-RU" sz="2200" b="1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ru-RU" sz="2200" dirty="0" smtClean="0">
                <a:solidFill>
                  <a:srgbClr val="00B050"/>
                </a:solidFill>
                <a:latin typeface="Tahoma" pitchFamily="34" charset="0"/>
              </a:rPr>
              <a:t/>
            </a:r>
            <a:br>
              <a:rPr lang="ru-RU" sz="2200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ru-RU" sz="2600" dirty="0" smtClean="0">
                <a:solidFill>
                  <a:srgbClr val="00B050"/>
                </a:solidFill>
                <a:latin typeface="Tahoma" pitchFamily="34" charset="0"/>
              </a:rPr>
              <a:t>-Сервис, объединяющий  в одной системе предложения ведущих мировых и российских поставщиков  отельных услуг:  </a:t>
            </a:r>
            <a:r>
              <a:rPr lang="ru-RU" sz="2600" b="1" dirty="0" smtClean="0">
                <a:solidFill>
                  <a:srgbClr val="00B050"/>
                </a:solidFill>
                <a:latin typeface="Tahoma" pitchFamily="34" charset="0"/>
                <a:hlinkClick r:id="rId2"/>
              </a:rPr>
              <a:t>GTA, Miki Travel, DOTW, Tourico, Travco, HotelBeds, Expedia, HotelsPRO, </a:t>
            </a:r>
            <a:r>
              <a:rPr lang="en-US" sz="2600" b="1" dirty="0" smtClean="0">
                <a:solidFill>
                  <a:srgbClr val="00B050"/>
                </a:solidFill>
                <a:latin typeface="Tahoma" pitchFamily="34" charset="0"/>
                <a:hlinkClick r:id="rId2"/>
              </a:rPr>
              <a:t>Abreu </a:t>
            </a:r>
            <a:r>
              <a:rPr lang="ru-RU" sz="2600" b="1" dirty="0" smtClean="0">
                <a:solidFill>
                  <a:srgbClr val="00B050"/>
                </a:solidFill>
                <a:latin typeface="Tahoma" pitchFamily="34" charset="0"/>
                <a:hlinkClick r:id="rId2"/>
              </a:rPr>
              <a:t>, </a:t>
            </a:r>
            <a:r>
              <a:rPr lang="en-US" sz="2600" b="1" dirty="0" smtClean="0">
                <a:solidFill>
                  <a:srgbClr val="00B050"/>
                </a:solidFill>
                <a:latin typeface="Tahoma" pitchFamily="34" charset="0"/>
                <a:hlinkClick r:id="rId2"/>
              </a:rPr>
              <a:t>LowCostBeds</a:t>
            </a:r>
            <a:r>
              <a:rPr lang="ru-RU" sz="2600" b="1" dirty="0" smtClean="0">
                <a:solidFill>
                  <a:srgbClr val="00B050"/>
                </a:solidFill>
                <a:latin typeface="Tahoma" pitchFamily="34" charset="0"/>
                <a:hlinkClick r:id="rId2"/>
              </a:rPr>
              <a:t> и т.д.</a:t>
            </a:r>
            <a:r>
              <a:rPr lang="ru-RU" sz="2600" dirty="0" smtClean="0">
                <a:solidFill>
                  <a:srgbClr val="00B050"/>
                </a:solidFill>
                <a:latin typeface="Tahoma" pitchFamily="34" charset="0"/>
              </a:rPr>
              <a:t/>
            </a:r>
            <a:br>
              <a:rPr lang="ru-RU" sz="2600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ru-RU" sz="2600" dirty="0" smtClean="0">
                <a:solidFill>
                  <a:srgbClr val="00B050"/>
                </a:solidFill>
                <a:latin typeface="Tahoma" pitchFamily="34" charset="0"/>
              </a:rPr>
              <a:t>-Эксклюзивные предложения отелей более чем в 300 странах мира</a:t>
            </a:r>
            <a:br>
              <a:rPr lang="ru-RU" sz="2600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ru-RU" sz="2600" dirty="0" smtClean="0">
                <a:solidFill>
                  <a:srgbClr val="00B050"/>
                </a:solidFill>
                <a:latin typeface="Tahoma" pitchFamily="34" charset="0"/>
              </a:rPr>
              <a:t>-актуальная информация о специальных предложениях</a:t>
            </a:r>
            <a:br>
              <a:rPr lang="ru-RU" sz="2600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ru-RU" sz="2600" dirty="0" smtClean="0">
                <a:solidFill>
                  <a:srgbClr val="00B050"/>
                </a:solidFill>
                <a:latin typeface="Tahoma" pitchFamily="34" charset="0"/>
              </a:rPr>
              <a:t>-описание и комментарии на русском языке</a:t>
            </a:r>
            <a:br>
              <a:rPr lang="ru-RU" sz="2600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ru-RU" sz="2600" dirty="0" smtClean="0">
                <a:solidFill>
                  <a:srgbClr val="00B050"/>
                </a:solidFill>
                <a:latin typeface="Tahoma" pitchFamily="34" charset="0"/>
              </a:rPr>
              <a:t>-</a:t>
            </a:r>
            <a:r>
              <a:rPr lang="ru-RU" sz="2600" dirty="0" err="1" smtClean="0">
                <a:solidFill>
                  <a:srgbClr val="00B050"/>
                </a:solidFill>
                <a:latin typeface="Tahoma" pitchFamily="34" charset="0"/>
              </a:rPr>
              <a:t>Трансферы</a:t>
            </a:r>
            <a:r>
              <a:rPr lang="ru-RU" sz="2600" dirty="0" smtClean="0">
                <a:solidFill>
                  <a:srgbClr val="00B050"/>
                </a:solidFill>
                <a:latin typeface="Tahoma" pitchFamily="34" charset="0"/>
              </a:rPr>
              <a:t> по всему миру</a:t>
            </a:r>
            <a:r>
              <a:rPr lang="ru-RU" sz="2200" dirty="0" smtClean="0">
                <a:solidFill>
                  <a:srgbClr val="00B050"/>
                </a:solidFill>
                <a:latin typeface="Tahoma" pitchFamily="34" charset="0"/>
              </a:rPr>
              <a:t/>
            </a:r>
            <a:br>
              <a:rPr lang="ru-RU" sz="2200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ru-RU" sz="2200" dirty="0">
                <a:latin typeface="Tahoma" pitchFamily="34" charset="0"/>
              </a:rPr>
              <a:t/>
            </a:r>
            <a:br>
              <a:rPr lang="ru-RU" sz="2200" dirty="0">
                <a:latin typeface="Tahoma" pitchFamily="34" charset="0"/>
              </a:rPr>
            </a:br>
            <a:endParaRPr lang="ru-RU" sz="2200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988840"/>
            <a:ext cx="7772400" cy="4320480"/>
          </a:xfrm>
        </p:spPr>
        <p:txBody>
          <a:bodyPr>
            <a:noAutofit/>
          </a:bodyPr>
          <a:lstStyle/>
          <a:p>
            <a:r>
              <a:rPr lang="ru-RU" sz="2500" b="1" dirty="0" smtClean="0">
                <a:solidFill>
                  <a:srgbClr val="00B050"/>
                </a:solidFill>
                <a:latin typeface="Tahoma" pitchFamily="34" charset="0"/>
              </a:rPr>
              <a:t>Размер  своего вознаграждения при бронировании отелей </a:t>
            </a:r>
            <a:r>
              <a:rPr lang="en-US" sz="2500" b="1" dirty="0" smtClean="0">
                <a:solidFill>
                  <a:srgbClr val="00B050"/>
                </a:solidFill>
                <a:latin typeface="Tahoma" pitchFamily="34" charset="0"/>
              </a:rPr>
              <a:t>  </a:t>
            </a:r>
            <a:r>
              <a:rPr lang="en-US" sz="2500" b="1" dirty="0" smtClean="0">
                <a:solidFill>
                  <a:srgbClr val="00B050"/>
                </a:solidFill>
                <a:latin typeface="Tahoma" pitchFamily="34" charset="0"/>
                <a:hlinkClick r:id="rId2"/>
              </a:rPr>
              <a:t>www.HOTELS.SUSANIN</a:t>
            </a:r>
            <a:r>
              <a:rPr lang="ru-RU" sz="2500" b="1" dirty="0" smtClean="0">
                <a:solidFill>
                  <a:srgbClr val="00B050"/>
                </a:solidFill>
                <a:latin typeface="Tahoma" pitchFamily="34" charset="0"/>
                <a:hlinkClick r:id="rId2"/>
              </a:rPr>
              <a:t>.</a:t>
            </a:r>
            <a:r>
              <a:rPr lang="en-US" sz="2500" b="1" dirty="0" err="1" smtClean="0">
                <a:solidFill>
                  <a:srgbClr val="00B050"/>
                </a:solidFill>
                <a:latin typeface="Tahoma" pitchFamily="34" charset="0"/>
                <a:hlinkClick r:id="rId2"/>
              </a:rPr>
              <a:t>ru</a:t>
            </a:r>
            <a:r>
              <a:rPr lang="en-US" sz="2500" b="1" dirty="0" smtClean="0">
                <a:solidFill>
                  <a:srgbClr val="00B050"/>
                </a:solidFill>
                <a:latin typeface="Tahoma" pitchFamily="34" charset="0"/>
              </a:rPr>
              <a:t> </a:t>
            </a:r>
            <a:br>
              <a:rPr lang="en-US" sz="2500" b="1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ru-RU" sz="2500" b="1" dirty="0" smtClean="0">
                <a:solidFill>
                  <a:srgbClr val="00B050"/>
                </a:solidFill>
                <a:latin typeface="Tahoma" pitchFamily="34" charset="0"/>
              </a:rPr>
              <a:t>контролируете Вы!</a:t>
            </a:r>
            <a:r>
              <a:rPr lang="en-US" sz="2500" b="1" dirty="0" smtClean="0">
                <a:solidFill>
                  <a:srgbClr val="00B050"/>
                </a:solidFill>
                <a:latin typeface="Tahoma" pitchFamily="34" charset="0"/>
              </a:rPr>
              <a:t/>
            </a:r>
            <a:br>
              <a:rPr lang="en-US" sz="2500" b="1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ru-RU" sz="2500" b="1" dirty="0" smtClean="0">
                <a:solidFill>
                  <a:srgbClr val="00B050"/>
                </a:solidFill>
                <a:latin typeface="Tahoma" pitchFamily="34" charset="0"/>
              </a:rPr>
              <a:t/>
            </a:r>
            <a:br>
              <a:rPr lang="ru-RU" sz="2500" b="1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ru-RU" sz="2500" b="1" dirty="0" smtClean="0">
                <a:solidFill>
                  <a:srgbClr val="00B050"/>
                </a:solidFill>
                <a:latin typeface="Tahoma" pitchFamily="34" charset="0"/>
              </a:rPr>
              <a:t>- </a:t>
            </a:r>
            <a:r>
              <a:rPr lang="ru-RU" sz="2500" dirty="0" smtClean="0">
                <a:solidFill>
                  <a:srgbClr val="00B050"/>
                </a:solidFill>
                <a:latin typeface="Tahoma" pitchFamily="34" charset="0"/>
              </a:rPr>
              <a:t>возможность самостоятельно управлять уровнем собственного дохода и определять размер скидок  для клиентов.</a:t>
            </a:r>
            <a:br>
              <a:rPr lang="ru-RU" sz="2500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ru-RU" sz="2500" dirty="0" smtClean="0">
                <a:solidFill>
                  <a:srgbClr val="00B050"/>
                </a:solidFill>
                <a:latin typeface="Tahoma" pitchFamily="34" charset="0"/>
              </a:rPr>
              <a:t>- эксклюзивные тарифы на отели в крупнейших мировых мегаполисах : Нью-Йорк, Лондон, Амстердам, Барселона, Берлин, Брюссель, Дублин, Флоренция, Лиссабон,  Милан, Ницца, Париж, Прага, Рим, Венеция и по другим направлениям</a:t>
            </a:r>
            <a:r>
              <a:rPr lang="ru-RU" sz="2500" dirty="0">
                <a:latin typeface="Tahoma" pitchFamily="34" charset="0"/>
              </a:rPr>
              <a:t/>
            </a:r>
            <a:br>
              <a:rPr lang="ru-RU" sz="2500" dirty="0">
                <a:latin typeface="Tahoma" pitchFamily="34" charset="0"/>
              </a:rPr>
            </a:br>
            <a:endParaRPr lang="ru-RU" sz="2500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276872"/>
            <a:ext cx="7772400" cy="3960440"/>
          </a:xfrm>
        </p:spPr>
        <p:txBody>
          <a:bodyPr>
            <a:noAutofit/>
          </a:bodyPr>
          <a:lstStyle/>
          <a:p>
            <a:r>
              <a:rPr lang="ru-RU" sz="2500" b="1" dirty="0" smtClean="0">
                <a:solidFill>
                  <a:srgbClr val="00B050"/>
                </a:solidFill>
                <a:latin typeface="Tahoma" pitchFamily="34" charset="0"/>
              </a:rPr>
              <a:t>Бронировать отели  </a:t>
            </a:r>
            <a:r>
              <a:rPr lang="en-US" sz="2500" b="1" u="sng" dirty="0" smtClean="0">
                <a:solidFill>
                  <a:srgbClr val="00B050"/>
                </a:solidFill>
                <a:latin typeface="Tahoma" pitchFamily="34" charset="0"/>
                <a:hlinkClick r:id="rId2"/>
              </a:rPr>
              <a:t>www</a:t>
            </a:r>
            <a:r>
              <a:rPr lang="ru-RU" sz="2500" b="1" u="sng" dirty="0" smtClean="0">
                <a:solidFill>
                  <a:srgbClr val="00B050"/>
                </a:solidFill>
                <a:latin typeface="Tahoma" pitchFamily="34" charset="0"/>
                <a:hlinkClick r:id="rId2"/>
              </a:rPr>
              <a:t>.</a:t>
            </a:r>
            <a:r>
              <a:rPr lang="en-US" sz="2500" b="1" u="sng" dirty="0" smtClean="0">
                <a:solidFill>
                  <a:srgbClr val="00B050"/>
                </a:solidFill>
                <a:latin typeface="Tahoma" pitchFamily="34" charset="0"/>
                <a:hlinkClick r:id="rId2"/>
              </a:rPr>
              <a:t>HOTELS</a:t>
            </a:r>
            <a:r>
              <a:rPr lang="ru-RU" sz="2500" b="1" u="sng" dirty="0" smtClean="0">
                <a:solidFill>
                  <a:srgbClr val="00B050"/>
                </a:solidFill>
                <a:latin typeface="Tahoma" pitchFamily="34" charset="0"/>
                <a:hlinkClick r:id="rId2"/>
              </a:rPr>
              <a:t>.</a:t>
            </a:r>
            <a:r>
              <a:rPr lang="en-US" sz="2500" b="1" u="sng" dirty="0" smtClean="0">
                <a:solidFill>
                  <a:srgbClr val="00B050"/>
                </a:solidFill>
                <a:latin typeface="Tahoma" pitchFamily="34" charset="0"/>
                <a:hlinkClick r:id="rId2"/>
              </a:rPr>
              <a:t>SUSANIN</a:t>
            </a:r>
            <a:r>
              <a:rPr lang="ru-RU" sz="2500" b="1" u="sng" dirty="0" smtClean="0">
                <a:solidFill>
                  <a:srgbClr val="00B050"/>
                </a:solidFill>
                <a:latin typeface="Tahoma" pitchFamily="34" charset="0"/>
                <a:hlinkClick r:id="rId2"/>
              </a:rPr>
              <a:t>.</a:t>
            </a:r>
            <a:r>
              <a:rPr lang="en-US" sz="2500" b="1" u="sng" dirty="0" err="1" smtClean="0">
                <a:solidFill>
                  <a:srgbClr val="00B050"/>
                </a:solidFill>
                <a:latin typeface="Tahoma" pitchFamily="34" charset="0"/>
                <a:hlinkClick r:id="rId2"/>
              </a:rPr>
              <a:t>ru</a:t>
            </a:r>
            <a:r>
              <a:rPr lang="ru-RU" sz="2500" b="1" dirty="0" smtClean="0">
                <a:solidFill>
                  <a:srgbClr val="00B050"/>
                </a:solidFill>
                <a:latin typeface="Tahoma" pitchFamily="34" charset="0"/>
              </a:rPr>
              <a:t>  </a:t>
            </a:r>
            <a:r>
              <a:rPr lang="en-US" sz="2500" b="1" dirty="0" smtClean="0">
                <a:solidFill>
                  <a:srgbClr val="00B050"/>
                </a:solidFill>
                <a:latin typeface="Tahoma" pitchFamily="34" charset="0"/>
              </a:rPr>
              <a:t/>
            </a:r>
            <a:br>
              <a:rPr lang="en-US" sz="2500" b="1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ru-RU" sz="2500" b="1" dirty="0" smtClean="0">
                <a:solidFill>
                  <a:srgbClr val="00B050"/>
                </a:solidFill>
                <a:latin typeface="Tahoma" pitchFamily="34" charset="0"/>
              </a:rPr>
              <a:t>не </a:t>
            </a:r>
            <a:r>
              <a:rPr lang="en-US" sz="2500" b="1" dirty="0" smtClean="0">
                <a:solidFill>
                  <a:srgbClr val="00B050"/>
                </a:solidFill>
                <a:latin typeface="Tahoma" pitchFamily="34" charset="0"/>
              </a:rPr>
              <a:t> </a:t>
            </a:r>
            <a:r>
              <a:rPr lang="ru-RU" sz="2500" b="1" dirty="0" smtClean="0">
                <a:solidFill>
                  <a:srgbClr val="00B050"/>
                </a:solidFill>
                <a:latin typeface="Tahoma" pitchFamily="34" charset="0"/>
              </a:rPr>
              <a:t>только выгодно, но </a:t>
            </a:r>
            <a:r>
              <a:rPr lang="en-US" sz="2500" b="1" dirty="0" smtClean="0">
                <a:solidFill>
                  <a:srgbClr val="00B050"/>
                </a:solidFill>
                <a:latin typeface="Tahoma" pitchFamily="34" charset="0"/>
              </a:rPr>
              <a:t> </a:t>
            </a:r>
            <a:r>
              <a:rPr lang="ru-RU" sz="2500" b="1" dirty="0" smtClean="0">
                <a:solidFill>
                  <a:srgbClr val="00B050"/>
                </a:solidFill>
                <a:latin typeface="Tahoma" pitchFamily="34" charset="0"/>
              </a:rPr>
              <a:t>и</a:t>
            </a:r>
            <a:r>
              <a:rPr lang="en-US" sz="2500" b="1" dirty="0" smtClean="0">
                <a:solidFill>
                  <a:srgbClr val="00B050"/>
                </a:solidFill>
                <a:latin typeface="Tahoma" pitchFamily="34" charset="0"/>
              </a:rPr>
              <a:t> </a:t>
            </a:r>
            <a:r>
              <a:rPr lang="ru-RU" sz="2500" b="1" dirty="0" smtClean="0">
                <a:solidFill>
                  <a:srgbClr val="00B050"/>
                </a:solidFill>
                <a:latin typeface="Tahoma" pitchFamily="34" charset="0"/>
              </a:rPr>
              <a:t> удобно.</a:t>
            </a:r>
            <a:r>
              <a:rPr lang="ru-RU" sz="2000" dirty="0" smtClean="0">
                <a:solidFill>
                  <a:srgbClr val="00B050"/>
                </a:solidFill>
                <a:latin typeface="Tahoma" pitchFamily="34" charset="0"/>
              </a:rPr>
              <a:t/>
            </a:r>
            <a:br>
              <a:rPr lang="ru-RU" sz="2000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en-US" sz="2000" dirty="0" smtClean="0">
                <a:solidFill>
                  <a:srgbClr val="00B050"/>
                </a:solidFill>
                <a:latin typeface="Tahoma" pitchFamily="34" charset="0"/>
              </a:rPr>
              <a:t>- </a:t>
            </a:r>
            <a:r>
              <a:rPr lang="ru-RU" sz="2000" dirty="0" smtClean="0">
                <a:solidFill>
                  <a:srgbClr val="00B050"/>
                </a:solidFill>
                <a:latin typeface="Tahoma" pitchFamily="34" charset="0"/>
              </a:rPr>
              <a:t>интерфейс на русском языке с возможностью демонстрации клиенту</a:t>
            </a:r>
            <a:br>
              <a:rPr lang="ru-RU" sz="2000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en-US" sz="2000" dirty="0" smtClean="0">
                <a:solidFill>
                  <a:srgbClr val="00B050"/>
                </a:solidFill>
                <a:latin typeface="Tahoma" pitchFamily="34" charset="0"/>
              </a:rPr>
              <a:t>- </a:t>
            </a:r>
            <a:r>
              <a:rPr lang="ru-RU" sz="2000" dirty="0" smtClean="0">
                <a:solidFill>
                  <a:srgbClr val="00B050"/>
                </a:solidFill>
                <a:latin typeface="Tahoma" pitchFamily="34" charset="0"/>
              </a:rPr>
              <a:t>исчерпывающая информация об отелях с картами и фотографиями</a:t>
            </a:r>
            <a:br>
              <a:rPr lang="ru-RU" sz="2000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en-US" sz="2000" dirty="0" smtClean="0">
                <a:solidFill>
                  <a:srgbClr val="00B050"/>
                </a:solidFill>
                <a:latin typeface="Tahoma" pitchFamily="34" charset="0"/>
              </a:rPr>
              <a:t>- </a:t>
            </a:r>
            <a:r>
              <a:rPr lang="ru-RU" sz="2000" dirty="0" smtClean="0">
                <a:solidFill>
                  <a:srgbClr val="00B050"/>
                </a:solidFill>
                <a:latin typeface="Tahoma" pitchFamily="34" charset="0"/>
              </a:rPr>
              <a:t>надежная защита от штрафных санкций при бронировании</a:t>
            </a:r>
            <a:br>
              <a:rPr lang="ru-RU" sz="2000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en-US" sz="2000" dirty="0" smtClean="0">
                <a:solidFill>
                  <a:srgbClr val="00B050"/>
                </a:solidFill>
                <a:latin typeface="Tahoma" pitchFamily="34" charset="0"/>
              </a:rPr>
              <a:t>- </a:t>
            </a:r>
            <a:r>
              <a:rPr lang="ru-RU" sz="2000" dirty="0" smtClean="0">
                <a:solidFill>
                  <a:srgbClr val="00B050"/>
                </a:solidFill>
                <a:latin typeface="Tahoma" pitchFamily="34" charset="0"/>
              </a:rPr>
              <a:t>самостоятельное формирование заказа</a:t>
            </a:r>
            <a:br>
              <a:rPr lang="ru-RU" sz="2000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en-US" sz="2000" dirty="0" smtClean="0">
                <a:solidFill>
                  <a:srgbClr val="00B050"/>
                </a:solidFill>
                <a:latin typeface="Tahoma" pitchFamily="34" charset="0"/>
              </a:rPr>
              <a:t>- </a:t>
            </a:r>
            <a:r>
              <a:rPr lang="ru-RU" sz="2000" dirty="0" smtClean="0">
                <a:solidFill>
                  <a:srgbClr val="00B050"/>
                </a:solidFill>
                <a:latin typeface="Tahoma" pitchFamily="34" charset="0"/>
              </a:rPr>
              <a:t>моментальное подтверждение заказа</a:t>
            </a:r>
            <a:br>
              <a:rPr lang="ru-RU" sz="2000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en-US" sz="2000" dirty="0" smtClean="0">
                <a:solidFill>
                  <a:srgbClr val="00B050"/>
                </a:solidFill>
                <a:latin typeface="Tahoma" pitchFamily="34" charset="0"/>
              </a:rPr>
              <a:t>- </a:t>
            </a:r>
            <a:r>
              <a:rPr lang="ru-RU" sz="2000" dirty="0" smtClean="0">
                <a:solidFill>
                  <a:srgbClr val="00B050"/>
                </a:solidFill>
                <a:latin typeface="Tahoma" pitchFamily="34" charset="0"/>
              </a:rPr>
              <a:t>печать ваучера для клиента в режиме on-line</a:t>
            </a:r>
            <a:br>
              <a:rPr lang="ru-RU" sz="2000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en-US" sz="2000" dirty="0" smtClean="0">
                <a:solidFill>
                  <a:srgbClr val="00B050"/>
                </a:solidFill>
                <a:latin typeface="Tahoma" pitchFamily="34" charset="0"/>
              </a:rPr>
              <a:t>- </a:t>
            </a:r>
            <a:r>
              <a:rPr lang="ru-RU" sz="2000" dirty="0" smtClean="0">
                <a:solidFill>
                  <a:srgbClr val="00B050"/>
                </a:solidFill>
                <a:latin typeface="Tahoma" pitchFamily="34" charset="0"/>
              </a:rPr>
              <a:t>полный контроль над своими заказами</a:t>
            </a:r>
            <a:br>
              <a:rPr lang="ru-RU" sz="2000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en-US" sz="2000" dirty="0" smtClean="0">
                <a:solidFill>
                  <a:srgbClr val="00B050"/>
                </a:solidFill>
                <a:latin typeface="Tahoma" pitchFamily="34" charset="0"/>
              </a:rPr>
              <a:t>- </a:t>
            </a:r>
            <a:r>
              <a:rPr lang="ru-RU" sz="2000" dirty="0" smtClean="0">
                <a:solidFill>
                  <a:srgbClr val="00B050"/>
                </a:solidFill>
                <a:latin typeface="Tahoma" pitchFamily="34" charset="0"/>
              </a:rPr>
              <a:t>различные формы оплаты заказов</a:t>
            </a:r>
            <a:br>
              <a:rPr lang="ru-RU" sz="2000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en-US" sz="2000" dirty="0" smtClean="0">
                <a:solidFill>
                  <a:srgbClr val="00B050"/>
                </a:solidFill>
                <a:latin typeface="Tahoma" pitchFamily="34" charset="0"/>
              </a:rPr>
              <a:t>- </a:t>
            </a:r>
            <a:r>
              <a:rPr lang="ru-RU" sz="2000" dirty="0" smtClean="0">
                <a:solidFill>
                  <a:srgbClr val="00B050"/>
                </a:solidFill>
                <a:latin typeface="Tahoma" pitchFamily="34" charset="0"/>
              </a:rPr>
              <a:t>обучение начинающих пользователей</a:t>
            </a:r>
            <a:br>
              <a:rPr lang="ru-RU" sz="2000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en-US" sz="2000" dirty="0" smtClean="0">
                <a:solidFill>
                  <a:srgbClr val="00B050"/>
                </a:solidFill>
                <a:latin typeface="Tahoma" pitchFamily="34" charset="0"/>
              </a:rPr>
              <a:t>- </a:t>
            </a:r>
            <a:r>
              <a:rPr lang="ru-RU" sz="2000" dirty="0" smtClean="0">
                <a:solidFill>
                  <a:srgbClr val="00B050"/>
                </a:solidFill>
                <a:latin typeface="Tahoma" pitchFamily="34" charset="0"/>
              </a:rPr>
              <a:t>профессиональные консультации менеджеров сервисной службы</a:t>
            </a:r>
            <a:br>
              <a:rPr lang="ru-RU" sz="2000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en-US" sz="2000" dirty="0" smtClean="0">
                <a:solidFill>
                  <a:srgbClr val="00B050"/>
                </a:solidFill>
                <a:latin typeface="Tahoma" pitchFamily="34" charset="0"/>
              </a:rPr>
              <a:t>- </a:t>
            </a:r>
            <a:r>
              <a:rPr lang="ru-RU" sz="2000" dirty="0" smtClean="0">
                <a:solidFill>
                  <a:srgbClr val="00B050"/>
                </a:solidFill>
                <a:latin typeface="Tahoma" pitchFamily="34" charset="0"/>
              </a:rPr>
              <a:t>круглосуточная служба поддержки клиента на русском языке</a:t>
            </a:r>
            <a:br>
              <a:rPr lang="ru-RU" sz="2000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ru-RU" sz="2000" dirty="0">
                <a:solidFill>
                  <a:srgbClr val="00B050"/>
                </a:solidFill>
                <a:latin typeface="Tahoma" pitchFamily="34" charset="0"/>
              </a:rPr>
              <a:t/>
            </a:r>
            <a:br>
              <a:rPr lang="ru-RU" sz="2000" dirty="0">
                <a:solidFill>
                  <a:srgbClr val="00B050"/>
                </a:solidFill>
                <a:latin typeface="Tahoma" pitchFamily="34" charset="0"/>
              </a:rPr>
            </a:br>
            <a:endParaRPr lang="ru-RU" sz="2000" dirty="0">
              <a:solidFill>
                <a:srgbClr val="00B050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920880" cy="3888432"/>
          </a:xfrm>
        </p:spPr>
        <p:txBody>
          <a:bodyPr>
            <a:noAutofit/>
          </a:bodyPr>
          <a:lstStyle/>
          <a:p>
            <a:r>
              <a:rPr lang="ru-RU" sz="3800" dirty="0" smtClean="0">
                <a:solidFill>
                  <a:srgbClr val="00B050"/>
                </a:solidFill>
                <a:latin typeface="Tahoma" pitchFamily="34" charset="0"/>
              </a:rPr>
              <a:t/>
            </a:r>
            <a:br>
              <a:rPr lang="ru-RU" sz="3800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ru-RU" sz="2800" b="1" dirty="0" smtClean="0">
                <a:latin typeface="Tahoma" pitchFamily="34" charset="0"/>
              </a:rPr>
              <a:t> </a:t>
            </a:r>
            <a:r>
              <a:rPr lang="ru-RU" sz="2800" b="1" dirty="0" smtClean="0">
                <a:solidFill>
                  <a:srgbClr val="00B050"/>
                </a:solidFill>
                <a:latin typeface="Tahoma" pitchFamily="34" charset="0"/>
              </a:rPr>
              <a:t>Оформление бухгалтерских документов в соответствии с требованиями российского законодательства.</a:t>
            </a:r>
            <a:br>
              <a:rPr lang="ru-RU" sz="2800" b="1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en-US" sz="2800" b="1" dirty="0" smtClean="0">
                <a:solidFill>
                  <a:srgbClr val="00B050"/>
                </a:solidFill>
                <a:latin typeface="Tahoma" pitchFamily="34" charset="0"/>
              </a:rPr>
              <a:t>-</a:t>
            </a:r>
            <a:r>
              <a:rPr lang="ru-RU" sz="2800" b="1" dirty="0" smtClean="0">
                <a:solidFill>
                  <a:srgbClr val="00B050"/>
                </a:solidFill>
                <a:latin typeface="Tahoma" pitchFamily="34" charset="0"/>
              </a:rPr>
              <a:t>работа по агентскому договору и </a:t>
            </a:r>
            <a:r>
              <a:rPr lang="en-US" sz="2800" b="1" dirty="0" smtClean="0">
                <a:solidFill>
                  <a:srgbClr val="00B050"/>
                </a:solidFill>
                <a:latin typeface="Tahoma" pitchFamily="34" charset="0"/>
              </a:rPr>
              <a:t>c</a:t>
            </a:r>
            <a:r>
              <a:rPr lang="ru-RU" sz="2800" b="1" dirty="0" smtClean="0">
                <a:solidFill>
                  <a:srgbClr val="00B050"/>
                </a:solidFill>
                <a:latin typeface="Tahoma" pitchFamily="34" charset="0"/>
              </a:rPr>
              <a:t>оглашению</a:t>
            </a:r>
            <a:br>
              <a:rPr lang="ru-RU" sz="2800" b="1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en-US" sz="2800" b="1" dirty="0" smtClean="0">
                <a:solidFill>
                  <a:srgbClr val="00B050"/>
                </a:solidFill>
                <a:latin typeface="Tahoma" pitchFamily="34" charset="0"/>
              </a:rPr>
              <a:t>-</a:t>
            </a:r>
            <a:r>
              <a:rPr lang="ru-RU" sz="2800" b="1" dirty="0" smtClean="0">
                <a:solidFill>
                  <a:srgbClr val="00B050"/>
                </a:solidFill>
                <a:latin typeface="Tahoma" pitchFamily="34" charset="0"/>
              </a:rPr>
              <a:t>оформление бухгалтерских документов в</a:t>
            </a:r>
            <a:r>
              <a:rPr lang="en-US" sz="2800" b="1" dirty="0" smtClean="0">
                <a:solidFill>
                  <a:srgbClr val="00B050"/>
                </a:solidFill>
                <a:latin typeface="Tahoma" pitchFamily="34" charset="0"/>
              </a:rPr>
              <a:t> </a:t>
            </a:r>
            <a:r>
              <a:rPr lang="ru-RU" sz="2800" b="1" dirty="0" smtClean="0">
                <a:solidFill>
                  <a:srgbClr val="00B050"/>
                </a:solidFill>
                <a:latin typeface="Tahoma" pitchFamily="34" charset="0"/>
              </a:rPr>
              <a:t>соответствии с требованиями российского законодательства </a:t>
            </a:r>
            <a:r>
              <a:rPr lang="ru-RU" sz="3800" b="1" dirty="0" smtClean="0">
                <a:solidFill>
                  <a:srgbClr val="00B050"/>
                </a:solidFill>
                <a:latin typeface="Tahoma" pitchFamily="34" charset="0"/>
              </a:rPr>
              <a:t/>
            </a:r>
            <a:br>
              <a:rPr lang="ru-RU" sz="3800" b="1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ru-RU" sz="2000" dirty="0">
                <a:solidFill>
                  <a:srgbClr val="00B050"/>
                </a:solidFill>
                <a:latin typeface="Tahoma" pitchFamily="34" charset="0"/>
              </a:rPr>
              <a:t/>
            </a:r>
            <a:br>
              <a:rPr lang="ru-RU" sz="2000" dirty="0">
                <a:solidFill>
                  <a:srgbClr val="00B050"/>
                </a:solidFill>
                <a:latin typeface="Tahoma" pitchFamily="34" charset="0"/>
              </a:rPr>
            </a:br>
            <a:endParaRPr lang="ru-RU" sz="2000" dirty="0">
              <a:solidFill>
                <a:srgbClr val="00B050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501008"/>
            <a:ext cx="7920880" cy="3600400"/>
          </a:xfrm>
        </p:spPr>
        <p:txBody>
          <a:bodyPr>
            <a:noAutofit/>
          </a:bodyPr>
          <a:lstStyle/>
          <a:p>
            <a:r>
              <a:rPr lang="ru-RU" sz="3800" dirty="0" smtClean="0">
                <a:solidFill>
                  <a:srgbClr val="00B050"/>
                </a:solidFill>
                <a:latin typeface="Tahoma" pitchFamily="34" charset="0"/>
              </a:rPr>
              <a:t/>
            </a:r>
            <a:br>
              <a:rPr lang="ru-RU" sz="3800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ru-RU" sz="3800" b="1" dirty="0" smtClean="0">
                <a:latin typeface="Tahoma" pitchFamily="34" charset="0"/>
              </a:rPr>
              <a:t> </a:t>
            </a:r>
            <a:r>
              <a:rPr lang="en-US" sz="3800" b="1" u="sng" dirty="0" smtClean="0">
                <a:latin typeface="Tahoma" pitchFamily="34" charset="0"/>
                <a:hlinkClick r:id="rId2"/>
              </a:rPr>
              <a:t>www</a:t>
            </a:r>
            <a:r>
              <a:rPr lang="ru-RU" sz="3800" b="1" u="sng" dirty="0" smtClean="0">
                <a:latin typeface="Tahoma" pitchFamily="34" charset="0"/>
                <a:hlinkClick r:id="rId2"/>
              </a:rPr>
              <a:t>.</a:t>
            </a:r>
            <a:r>
              <a:rPr lang="en-US" sz="3800" b="1" u="sng" dirty="0" smtClean="0">
                <a:latin typeface="Tahoma" pitchFamily="34" charset="0"/>
                <a:hlinkClick r:id="rId2"/>
              </a:rPr>
              <a:t>HOTELS</a:t>
            </a:r>
            <a:r>
              <a:rPr lang="ru-RU" sz="3800" b="1" u="sng" dirty="0" smtClean="0">
                <a:latin typeface="Tahoma" pitchFamily="34" charset="0"/>
                <a:hlinkClick r:id="rId2"/>
              </a:rPr>
              <a:t>.</a:t>
            </a:r>
            <a:r>
              <a:rPr lang="en-US" sz="3800" b="1" u="sng" dirty="0" smtClean="0">
                <a:latin typeface="Tahoma" pitchFamily="34" charset="0"/>
                <a:hlinkClick r:id="rId2"/>
              </a:rPr>
              <a:t>SUSANIN</a:t>
            </a:r>
            <a:r>
              <a:rPr lang="ru-RU" sz="3800" b="1" u="sng" dirty="0" smtClean="0">
                <a:latin typeface="Tahoma" pitchFamily="34" charset="0"/>
                <a:hlinkClick r:id="rId2"/>
              </a:rPr>
              <a:t>.</a:t>
            </a:r>
            <a:r>
              <a:rPr lang="en-US" sz="3800" b="1" u="sng" dirty="0" smtClean="0">
                <a:latin typeface="Tahoma" pitchFamily="34" charset="0"/>
                <a:hlinkClick r:id="rId2"/>
              </a:rPr>
              <a:t>ru</a:t>
            </a:r>
            <a:r>
              <a:rPr lang="ru-RU" sz="3800" b="1" dirty="0" smtClean="0">
                <a:latin typeface="Tahoma" pitchFamily="34" charset="0"/>
              </a:rPr>
              <a:t>  </a:t>
            </a:r>
            <a:r>
              <a:rPr lang="ru-RU" sz="3800" b="1" dirty="0" smtClean="0">
                <a:solidFill>
                  <a:srgbClr val="00B050"/>
                </a:solidFill>
                <a:latin typeface="Tahoma" pitchFamily="34" charset="0"/>
              </a:rPr>
              <a:t>— сервис, который сам адаптируется под масштабы Вашего бизнеса.</a:t>
            </a:r>
            <a:br>
              <a:rPr lang="ru-RU" sz="3800" b="1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ru-RU" sz="3800" b="1" dirty="0" smtClean="0">
                <a:solidFill>
                  <a:srgbClr val="00B050"/>
                </a:solidFill>
                <a:latin typeface="Tahoma" pitchFamily="34" charset="0"/>
              </a:rPr>
              <a:t>неограниченные возможности по созданию и управлению собственными субагентскими сетями и филиалами.</a:t>
            </a:r>
            <a:r>
              <a:rPr lang="ru-RU" sz="3800" dirty="0" smtClean="0">
                <a:latin typeface="Tahoma" pitchFamily="34" charset="0"/>
              </a:rPr>
              <a:t/>
            </a:r>
            <a:br>
              <a:rPr lang="ru-RU" sz="3800" dirty="0" smtClean="0">
                <a:latin typeface="Tahoma" pitchFamily="34" charset="0"/>
              </a:rPr>
            </a:br>
            <a:r>
              <a:rPr lang="ru-RU" sz="2500" b="1" dirty="0" smtClean="0">
                <a:solidFill>
                  <a:srgbClr val="00B050"/>
                </a:solidFill>
              </a:rPr>
              <a:t/>
            </a:r>
            <a:br>
              <a:rPr lang="ru-RU" sz="2500" b="1" dirty="0" smtClean="0">
                <a:solidFill>
                  <a:srgbClr val="00B050"/>
                </a:solidFill>
              </a:rPr>
            </a:br>
            <a:r>
              <a:rPr lang="ru-RU" sz="2000" dirty="0">
                <a:solidFill>
                  <a:srgbClr val="00B050"/>
                </a:solidFill>
                <a:latin typeface="Tahoma" pitchFamily="34" charset="0"/>
              </a:rPr>
              <a:t/>
            </a:r>
            <a:br>
              <a:rPr lang="ru-RU" sz="2000" dirty="0">
                <a:solidFill>
                  <a:srgbClr val="00B050"/>
                </a:solidFill>
                <a:latin typeface="Tahoma" pitchFamily="34" charset="0"/>
              </a:rPr>
            </a:br>
            <a:endParaRPr lang="ru-RU" sz="2000" dirty="0">
              <a:solidFill>
                <a:srgbClr val="00B050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293096"/>
            <a:ext cx="7920880" cy="3096344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B050"/>
                </a:solidFill>
              </a:rPr>
              <a:t/>
            </a:r>
            <a:br>
              <a:rPr lang="ru-RU" sz="2000" dirty="0" smtClean="0">
                <a:solidFill>
                  <a:srgbClr val="00B050"/>
                </a:solidFill>
              </a:rPr>
            </a:br>
            <a:r>
              <a:rPr lang="ru-RU" sz="2500" b="1" dirty="0" smtClean="0"/>
              <a:t> </a:t>
            </a:r>
            <a:r>
              <a:rPr lang="ru-RU" sz="2500" b="1" dirty="0" smtClean="0">
                <a:solidFill>
                  <a:srgbClr val="00B050"/>
                </a:solidFill>
              </a:rPr>
              <a:t/>
            </a:r>
            <a:br>
              <a:rPr lang="ru-RU" sz="2500" b="1" dirty="0" smtClean="0">
                <a:solidFill>
                  <a:srgbClr val="00B050"/>
                </a:solidFill>
              </a:rPr>
            </a:br>
            <a:r>
              <a:rPr lang="ru-RU" sz="2800" b="1" dirty="0" smtClean="0"/>
              <a:t> </a:t>
            </a:r>
            <a:r>
              <a:rPr lang="ru-RU" sz="3800" b="1" dirty="0" smtClean="0">
                <a:solidFill>
                  <a:srgbClr val="00B050"/>
                </a:solidFill>
                <a:latin typeface="Tahoma" pitchFamily="34" charset="0"/>
              </a:rPr>
              <a:t>Различные варианты </a:t>
            </a:r>
            <a:br>
              <a:rPr lang="ru-RU" sz="3800" b="1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ru-RU" sz="3800" b="1" dirty="0" smtClean="0">
                <a:solidFill>
                  <a:srgbClr val="00B050"/>
                </a:solidFill>
                <a:latin typeface="Tahoma" pitchFamily="34" charset="0"/>
              </a:rPr>
              <a:t>оплаты услуг в </a:t>
            </a:r>
            <a:r>
              <a:rPr lang="en-US" sz="3800" b="1" u="sng" dirty="0" smtClean="0">
                <a:latin typeface="Tahoma" pitchFamily="34" charset="0"/>
                <a:hlinkClick r:id="rId2"/>
              </a:rPr>
              <a:t>www</a:t>
            </a:r>
            <a:r>
              <a:rPr lang="ru-RU" sz="3800" b="1" u="sng" dirty="0" smtClean="0">
                <a:latin typeface="Tahoma" pitchFamily="34" charset="0"/>
                <a:hlinkClick r:id="rId2"/>
              </a:rPr>
              <a:t>.</a:t>
            </a:r>
            <a:r>
              <a:rPr lang="en-US" sz="3800" b="1" u="sng" dirty="0" smtClean="0">
                <a:latin typeface="Tahoma" pitchFamily="34" charset="0"/>
                <a:hlinkClick r:id="rId2"/>
              </a:rPr>
              <a:t>HOTELS</a:t>
            </a:r>
            <a:r>
              <a:rPr lang="ru-RU" sz="3800" b="1" u="sng" dirty="0" smtClean="0">
                <a:latin typeface="Tahoma" pitchFamily="34" charset="0"/>
                <a:hlinkClick r:id="rId2"/>
              </a:rPr>
              <a:t>.</a:t>
            </a:r>
            <a:r>
              <a:rPr lang="en-US" sz="3800" b="1" u="sng" dirty="0" smtClean="0">
                <a:latin typeface="Tahoma" pitchFamily="34" charset="0"/>
                <a:hlinkClick r:id="rId2"/>
              </a:rPr>
              <a:t>SUSANIN</a:t>
            </a:r>
            <a:r>
              <a:rPr lang="ru-RU" sz="3800" b="1" u="sng" dirty="0" smtClean="0">
                <a:latin typeface="Tahoma" pitchFamily="34" charset="0"/>
                <a:hlinkClick r:id="rId2"/>
              </a:rPr>
              <a:t>.</a:t>
            </a:r>
            <a:r>
              <a:rPr lang="en-US" sz="3800" b="1" u="sng" dirty="0" smtClean="0">
                <a:latin typeface="Tahoma" pitchFamily="34" charset="0"/>
                <a:hlinkClick r:id="rId2"/>
              </a:rPr>
              <a:t>ru</a:t>
            </a:r>
            <a:r>
              <a:rPr lang="ru-RU" sz="3800" dirty="0" smtClean="0">
                <a:latin typeface="Tahoma" pitchFamily="34" charset="0"/>
              </a:rPr>
              <a:t/>
            </a:r>
            <a:br>
              <a:rPr lang="ru-RU" sz="3800" dirty="0" smtClean="0">
                <a:latin typeface="Tahoma" pitchFamily="34" charset="0"/>
              </a:rPr>
            </a:br>
            <a:r>
              <a:rPr lang="ru-RU" sz="3800" dirty="0" smtClean="0">
                <a:latin typeface="Tahoma" pitchFamily="34" charset="0"/>
              </a:rPr>
              <a:t>-</a:t>
            </a:r>
            <a:r>
              <a:rPr lang="ru-RU" sz="3800" b="1" dirty="0" smtClean="0">
                <a:solidFill>
                  <a:srgbClr val="00B050"/>
                </a:solidFill>
                <a:latin typeface="Tahoma" pitchFamily="34" charset="0"/>
              </a:rPr>
              <a:t>Безналичный расчет</a:t>
            </a:r>
            <a:br>
              <a:rPr lang="ru-RU" sz="3800" b="1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ru-RU" sz="3800" b="1" dirty="0" smtClean="0">
                <a:solidFill>
                  <a:srgbClr val="00B050"/>
                </a:solidFill>
                <a:latin typeface="Tahoma" pitchFamily="34" charset="0"/>
              </a:rPr>
              <a:t>-Оплата  наличными в офисе</a:t>
            </a:r>
            <a:br>
              <a:rPr lang="ru-RU" sz="3800" b="1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ru-RU" sz="3800" b="1" dirty="0" smtClean="0">
                <a:solidFill>
                  <a:srgbClr val="00B050"/>
                </a:solidFill>
                <a:latin typeface="Tahoma" pitchFamily="34" charset="0"/>
              </a:rPr>
              <a:t>-Депозит</a:t>
            </a:r>
            <a:br>
              <a:rPr lang="ru-RU" sz="3800" b="1" dirty="0" smtClean="0">
                <a:solidFill>
                  <a:srgbClr val="00B050"/>
                </a:solidFill>
                <a:latin typeface="Tahoma" pitchFamily="34" charset="0"/>
              </a:rPr>
            </a:br>
            <a:r>
              <a:rPr lang="ru-RU" sz="3800" b="1" dirty="0" smtClean="0">
                <a:solidFill>
                  <a:srgbClr val="00B050"/>
                </a:solidFill>
                <a:latin typeface="Tahoma" pitchFamily="34" charset="0"/>
              </a:rPr>
              <a:t>-Оперативные способы (на карту Сбербанка)</a:t>
            </a:r>
            <a:r>
              <a:rPr lang="ru-RU" sz="3800" b="1" dirty="0" smtClean="0">
                <a:solidFill>
                  <a:srgbClr val="00B050"/>
                </a:solidFill>
              </a:rPr>
              <a:t/>
            </a:r>
            <a:br>
              <a:rPr lang="ru-RU" sz="3800" b="1" dirty="0" smtClean="0">
                <a:solidFill>
                  <a:srgbClr val="00B050"/>
                </a:solidFill>
              </a:rPr>
            </a:br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2500" b="1" dirty="0" smtClean="0">
                <a:solidFill>
                  <a:srgbClr val="00B050"/>
                </a:solidFill>
              </a:rPr>
              <a:t/>
            </a:r>
            <a:br>
              <a:rPr lang="ru-RU" sz="2500" b="1" dirty="0" smtClean="0">
                <a:solidFill>
                  <a:srgbClr val="00B050"/>
                </a:solidFill>
              </a:rPr>
            </a:br>
            <a:r>
              <a:rPr lang="ru-RU" sz="2000" dirty="0">
                <a:solidFill>
                  <a:srgbClr val="00B050"/>
                </a:solidFill>
                <a:latin typeface="Tahoma" pitchFamily="34" charset="0"/>
              </a:rPr>
              <a:t/>
            </a:r>
            <a:br>
              <a:rPr lang="ru-RU" sz="2000" dirty="0">
                <a:solidFill>
                  <a:srgbClr val="00B050"/>
                </a:solidFill>
                <a:latin typeface="Tahoma" pitchFamily="34" charset="0"/>
              </a:rPr>
            </a:br>
            <a:endParaRPr lang="ru-RU" sz="2000" dirty="0">
              <a:solidFill>
                <a:srgbClr val="00B050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284984"/>
            <a:ext cx="7920880" cy="1944216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B050"/>
                </a:solidFill>
              </a:rPr>
              <a:t/>
            </a:r>
            <a:br>
              <a:rPr lang="ru-RU" sz="2000" dirty="0" smtClean="0">
                <a:solidFill>
                  <a:srgbClr val="00B050"/>
                </a:solidFill>
              </a:rPr>
            </a:br>
            <a:r>
              <a:rPr lang="ru-RU" sz="2500" b="1" dirty="0" smtClean="0"/>
              <a:t> </a:t>
            </a:r>
            <a:r>
              <a:rPr lang="ru-RU" sz="2500" b="1" dirty="0" smtClean="0">
                <a:solidFill>
                  <a:srgbClr val="00B050"/>
                </a:solidFill>
              </a:rPr>
              <a:t/>
            </a:r>
            <a:br>
              <a:rPr lang="ru-RU" sz="2500" b="1" dirty="0" smtClean="0">
                <a:solidFill>
                  <a:srgbClr val="00B050"/>
                </a:solidFill>
              </a:rPr>
            </a:br>
            <a:r>
              <a:rPr lang="ru-RU" sz="4700" b="1" u="sng" dirty="0" smtClean="0">
                <a:latin typeface="Tahoma" pitchFamily="34" charset="0"/>
                <a:hlinkClick r:id="rId2"/>
              </a:rPr>
              <a:t>Давайте  пробовать!!!</a:t>
            </a:r>
            <a:br>
              <a:rPr lang="ru-RU" sz="4700" b="1" u="sng" dirty="0" smtClean="0">
                <a:latin typeface="Tahoma" pitchFamily="34" charset="0"/>
                <a:hlinkClick r:id="rId2"/>
              </a:rPr>
            </a:br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2500" b="1" dirty="0" smtClean="0">
                <a:solidFill>
                  <a:srgbClr val="00B050"/>
                </a:solidFill>
              </a:rPr>
              <a:t/>
            </a:r>
            <a:br>
              <a:rPr lang="ru-RU" sz="2500" b="1" dirty="0" smtClean="0">
                <a:solidFill>
                  <a:srgbClr val="00B050"/>
                </a:solidFill>
              </a:rPr>
            </a:br>
            <a:r>
              <a:rPr lang="ru-RU" sz="2000" dirty="0">
                <a:solidFill>
                  <a:srgbClr val="00B050"/>
                </a:solidFill>
                <a:latin typeface="Tahoma" pitchFamily="34" charset="0"/>
              </a:rPr>
              <a:t/>
            </a:r>
            <a:br>
              <a:rPr lang="ru-RU" sz="2000" dirty="0">
                <a:solidFill>
                  <a:srgbClr val="00B050"/>
                </a:solidFill>
                <a:latin typeface="Tahoma" pitchFamily="34" charset="0"/>
              </a:rPr>
            </a:br>
            <a:endParaRPr lang="ru-RU" sz="2000" dirty="0">
              <a:solidFill>
                <a:srgbClr val="00B050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27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Ваши возможности в www.HOTELS.SUSANIN.ru Инструмент для турагентств, с которым Ваш бизнес становится эффективным. </vt:lpstr>
      <vt:lpstr>www.HOTELS.SUSANIN.ru    Открывает  Вам бесплатный круглосуточный доступ более  чем к 420 000 отелей по всему миру.  -Сервис, объединяющий  в одной системе предложения ведущих мировых и российских поставщиков  отельных услуг:  GTA, Miki Travel, DOTW, Tourico, Travco, HotelBeds, Expedia, HotelsPRO, Abreu , LowCostBeds и т.д. -Эксклюзивные предложения отелей более чем в 300 странах мира -актуальная информация о специальных предложениях -описание и комментарии на русском языке -Трансферы по всему миру  </vt:lpstr>
      <vt:lpstr>Размер  своего вознаграждения при бронировании отелей   www.HOTELS.SUSANIN.ru  контролируете Вы!  - возможность самостоятельно управлять уровнем собственного дохода и определять размер скидок  для клиентов. - эксклюзивные тарифы на отели в крупнейших мировых мегаполисах : Нью-Йорк, Лондон, Амстердам, Барселона, Берлин, Брюссель, Дублин, Флоренция, Лиссабон,  Милан, Ницца, Париж, Прага, Рим, Венеция и по другим направлениям </vt:lpstr>
      <vt:lpstr>Бронировать отели  www.HOTELS.SUSANIN.ru   не  только выгодно, но  и  удобно. - интерфейс на русском языке с возможностью демонстрации клиенту - исчерпывающая информация об отелях с картами и фотографиями - надежная защита от штрафных санкций при бронировании - самостоятельное формирование заказа - моментальное подтверждение заказа - печать ваучера для клиента в режиме on-line - полный контроль над своими заказами - различные формы оплаты заказов - обучение начинающих пользователей - профессиональные консультации менеджеров сервисной службы - круглосуточная служба поддержки клиента на русском языке  </vt:lpstr>
      <vt:lpstr>  Оформление бухгалтерских документов в соответствии с требованиями российского законодательства. -работа по агентскому договору и cоглашению -оформление бухгалтерских документов в соответствии с требованиями российского законодательства   </vt:lpstr>
      <vt:lpstr>  www.HOTELS.SUSANIN.ru  — сервис, который сам адаптируется под масштабы Вашего бизнеса. неограниченные возможности по созданию и управлению собственными субагентскими сетями и филиалами.   </vt:lpstr>
      <vt:lpstr>    Различные варианты  оплаты услуг в www.HOTELS.SUSANIN.ru -Безналичный расчет -Оплата  наличными в офисе -Депозит -Оперативные способы (на карту Сбербанка)    </vt:lpstr>
      <vt:lpstr>   Давайте  пробовать!!!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Ваши возможности в www.HOTELS.SUSANIN.ru инструмент для турагентств, с которым Ваш бизнес становится эффективным.</dc:title>
  <dc:creator>SONY</dc:creator>
  <cp:lastModifiedBy>Tanya</cp:lastModifiedBy>
  <cp:revision>10</cp:revision>
  <dcterms:created xsi:type="dcterms:W3CDTF">2015-11-05T12:39:31Z</dcterms:created>
  <dcterms:modified xsi:type="dcterms:W3CDTF">2016-10-19T09:42:28Z</dcterms:modified>
</cp:coreProperties>
</file>